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59" r:id="rId2"/>
    <p:sldMasterId id="2147483663" r:id="rId3"/>
    <p:sldMasterId id="2147483671" r:id="rId4"/>
    <p:sldMasterId id="2147483707" r:id="rId5"/>
    <p:sldMasterId id="2147483711" r:id="rId6"/>
    <p:sldMasterId id="2147483713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7" r:id="rId18"/>
    <p:sldId id="266" r:id="rId19"/>
    <p:sldId id="268" r:id="rId20"/>
    <p:sldId id="269" r:id="rId21"/>
    <p:sldId id="270" r:id="rId22"/>
    <p:sldId id="271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6387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38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85B6807-DB39-476D-B013-1C4740C2293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8B634-FAF1-4F62-A91F-2A17D38BE9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D52D4-A5D8-45D0-9C18-08619A4350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78FC27C-1FB8-430E-95A7-498B1D9180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20483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84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85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6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7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8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9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0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1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2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3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4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5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6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7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49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9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500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501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502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DAA5094-ADD3-418A-8774-8EECEFB4CF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32DF8-0180-4F96-BC4B-79FF837BB8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0344F-DE28-4D3C-B50F-B54CBBCBEE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061D3-8025-42CF-B088-E3D94161BB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686FD-F59D-41FD-AC96-DBBC5D42A9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6CC605-3306-418D-8AEA-DDCF3CBDFD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7AB26-1B2C-4FB3-8CB6-9FA342A03B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7E4E2-26BC-4814-B73B-0A40DC28AE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20F16-A797-47D7-9C04-21B93FF59C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6C703-49A1-4429-B24A-AFF57B8A49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DD297-0315-4A6A-ABFF-068FB41D3B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FBEC4-811E-4F73-901A-BCF7C9FDA7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5A674B0-43F1-45C1-AC60-92AEB61040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2765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2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4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5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6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7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8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9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0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1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5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6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8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66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767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671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7672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767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4EFD364-6659-43FE-A72C-511826C93C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D9B9E-1BFD-4B49-BF29-F9F5A10AB6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D975E1-DE37-4D16-932A-741349F6F2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CA026-642D-4C88-988C-2D68E612CC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1F94D-A24E-4B29-9452-237921F833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62FCC-FEF9-4587-84A1-9633D0FEFA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44183-AB85-41AA-AA3E-6B873AC7DF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01D10-1A53-485A-AE3D-D3ED4A8A2F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B532B-673D-4F36-9D0D-D1E46A6A8B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D2EF1-16AF-4D30-8D2B-EA47276AAA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17FDD-64C9-4924-80F6-0BB5327AE8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B3173-5B4F-44EB-9DBC-A692C35012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D925BC3-961A-49CE-A55B-E064D28727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charset="0"/>
              </a:endParaRPr>
            </a:p>
          </p:txBody>
        </p:sp>
        <p:grpSp>
          <p:nvGrpSpPr>
            <p:cNvPr id="43012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43013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charset="0"/>
                </a:endParaRPr>
              </a:p>
            </p:txBody>
          </p:sp>
          <p:sp>
            <p:nvSpPr>
              <p:cNvPr id="43014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charset="0"/>
                </a:endParaRPr>
              </a:p>
            </p:txBody>
          </p:sp>
          <p:sp>
            <p:nvSpPr>
              <p:cNvPr id="43015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3016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43017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charset="0"/>
                </a:endParaRPr>
              </a:p>
            </p:txBody>
          </p:sp>
          <p:sp>
            <p:nvSpPr>
              <p:cNvPr id="43018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301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302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3021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302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E8FF810-2E52-493B-AECF-B64A95803E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42D7B-555F-4778-B6B8-FD0DFBE65A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A0747-A798-490E-B29E-9A2CDB38D5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C85910-344D-422D-8EED-2C868722B3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CD5371-5086-4864-A296-BB006708DC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5B7EE-C748-4EAD-9506-6FBB5A3347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A8F05-AD97-4D9E-9962-870834CAC0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E599D-D19E-4298-8E0C-57212F2D3A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33B24-C3E7-4369-BD4C-FD05C45546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BFC652-7D13-4D37-8F56-CBCF287409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9EF3FB-0614-4525-8747-690926C674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9D656-F0A7-413A-BA64-773D965122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BEA0E6-5A86-42E7-997F-552DF24F70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6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13667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6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6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3682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368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3684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3685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3686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C1BE1F9-2725-484A-A8BC-AD50A5A724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B21BF-FD30-4F22-97B3-5A1750C50D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E27F19-C865-4CF7-A578-2960B6C823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7053C-B0F6-47C8-A0BF-52B94E8401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D9194-434A-432B-9233-5467509C9F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12B67-1083-4F91-B8CC-C278E3D4A1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B25AE-F23C-4DB3-A5AA-4931B3BF4F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3782A-991F-4873-B357-DF7899ED83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60E88-6DD5-4740-A58D-B21AD059D6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7F31B-6305-46F0-A3C2-CA9ED84B65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63636-AFCE-4961-9B4E-68BEB7FEA0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403F4-D39A-4FA4-B83B-1B8F2CF6D0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5317AF-1BB8-46EF-9EC2-DC6D3A82AD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0B3BB73-DE10-4372-88BB-D6610A2B4B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906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23907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3908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23909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0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1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2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3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4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5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6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7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8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9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920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23921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22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23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24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25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26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27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28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29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30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31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32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33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34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35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36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37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38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939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23940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1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2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3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4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5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6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7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8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49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50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51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52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53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54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55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56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957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23958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59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60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61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62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63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64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3965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23966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96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96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96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2397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397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3972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3973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3974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809BADC-80BD-4880-9B7B-35328EF585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61AF8-D085-4DEF-AD66-24F3BAB078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754EF-A2F7-4D62-BDF2-2F14AEA758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C01E0-7797-4DD1-8C71-BAFC50D2F6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651C85-414E-4933-9003-E836B3214C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FD3E4-751A-4EA8-A766-B1FCFCB019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08801-9119-49E9-BC68-817C4BA260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1F2F8-FA01-4365-85EA-A447526F16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0CB2B-5CFE-4540-93F0-E116428000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C139C-F49B-43C1-A8BD-2A59AA2890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87389-AFE3-4235-8826-3618B4F287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6EC92-C7B1-4B91-A696-87C6A746CA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75A3207-D337-49FE-ABDC-FF00FA742C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802BFE-F28A-45F8-BBCC-39DA7E479D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2902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2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2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3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3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3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3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903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903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9036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9037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9038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1F140F2-B6B0-40CA-91BC-5C093A1732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C5963-2A23-4A31-A64F-F48E9D2103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7F2B39-A3AB-4F4B-9B88-87E2EC7582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6987C-846A-4FD1-8911-1F196250BA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13F5D2-EADE-4FFA-87D7-77B65F3176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BA73A-27F1-43F1-AA7D-600FF409EF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135F69-5337-4DBC-8685-B629179932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3AA53-9C23-4E35-8CB1-E7111955EA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8C363-002F-484A-B890-F024FB2816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C0CA6-93BD-4C37-B7E2-DEF83BF650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0788D-3C78-4AF0-9B2E-B10A4CAA51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E2005E-24FF-4DEC-88EA-C96E2EE322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321E4-514A-4558-8EA8-D3EC4DC6EA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536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1F767D2-1344-4E53-AA52-F7AF207AB6D3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85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19459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60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1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2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3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4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5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6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7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8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9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2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7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7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947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947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6B6B2A4B-6066-4130-A2F9-F4688015881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2662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2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2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6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66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664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D73F59E2-0828-4739-83F5-FFD7F600F50A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87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19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charset="0"/>
              </a:endParaRPr>
            </a:p>
          </p:txBody>
        </p:sp>
        <p:grpSp>
          <p:nvGrpSpPr>
            <p:cNvPr id="4198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98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charset="0"/>
                </a:endParaRPr>
              </a:p>
            </p:txBody>
          </p:sp>
          <p:sp>
            <p:nvSpPr>
              <p:cNvPr id="4199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199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99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99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199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199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98FFCCE0-3C55-46A8-BD7E-D96167AF6AD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199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88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12643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4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5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6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7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8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9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0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1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2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3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4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5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6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7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65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59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1266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12661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581A8249-E0BD-4C09-A51E-D953D607DA7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266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9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22883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22884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2885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2288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8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8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8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9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9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9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9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9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9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9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2897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2289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9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10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11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1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1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1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15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291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22917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18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19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0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1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2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3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4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5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6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7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8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29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30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31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32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33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2934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22935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36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37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38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39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40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41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2942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2294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294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294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2946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2294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949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2950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2951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E403C015-C775-416D-AC53-BB89FB1F7FEA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2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89" r:id="rId12"/>
    <p:sldLayoutId id="2147483790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002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28003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04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05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06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07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8008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8009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801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801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801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801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801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fld id="{99F458E3-922A-41DB-93D8-EC8FC096B243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7.xml"/><Relationship Id="rId1" Type="http://schemas.openxmlformats.org/officeDocument/2006/relationships/video" Target="file:///D:\&#1054;&#1083;&#1103;\&#1043;&#1072;&#1075;&#1072;&#1088;&#1080;&#1085;%20&#1087;&#1088;&#1077;&#1079;&#1085;&#1090;&#1072;&#1094;&#1080;&#1103;\1%20&#1087;&#1086;&#1083;&#1077;&#1090;.avi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89038"/>
          </a:xfrm>
        </p:spPr>
        <p:txBody>
          <a:bodyPr/>
          <a:lstStyle/>
          <a:p>
            <a:r>
              <a:rPr lang="ru-RU"/>
              <a:t>Первый космонавт Земли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19600" y="990600"/>
            <a:ext cx="4495800" cy="49831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Знаете, каким он </a:t>
            </a:r>
          </a:p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                       парнем был!</a:t>
            </a:r>
          </a:p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На руках весь мир его носил.</a:t>
            </a:r>
          </a:p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Сын Земли и звезд, </a:t>
            </a:r>
          </a:p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Нежен был и прост.</a:t>
            </a:r>
          </a:p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Людям свет, как Данко, нес.</a:t>
            </a:r>
          </a:p>
          <a:p>
            <a:pPr>
              <a:buFont typeface="Wingdings" pitchFamily="2" charset="2"/>
              <a:buNone/>
            </a:pPr>
            <a:endParaRPr lang="ru-RU" sz="2400" i="1">
              <a:solidFill>
                <a:schemeClr val="tx2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 Он сказал: «Поехали!»</a:t>
            </a:r>
          </a:p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 Он взмахнул рукой. </a:t>
            </a:r>
          </a:p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 Словно вдоль по  Питерской </a:t>
            </a:r>
          </a:p>
          <a:p>
            <a:pPr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 Пронесся над Землей…</a:t>
            </a:r>
          </a:p>
        </p:txBody>
      </p:sp>
      <p:pic>
        <p:nvPicPr>
          <p:cNvPr id="5125" name="Picture 5" descr="973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8763" y="990600"/>
            <a:ext cx="4002087" cy="5181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4" name="1 полет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8382000" cy="628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13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13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138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524000"/>
            <a:ext cx="4038600" cy="4525963"/>
          </a:xfrm>
        </p:spPr>
        <p:txBody>
          <a:bodyPr/>
          <a:lstStyle/>
          <a:p>
            <a:r>
              <a:rPr lang="ru-RU" sz="2400">
                <a:solidFill>
                  <a:schemeClr val="tx2"/>
                </a:solidFill>
              </a:rPr>
              <a:t>За 108 минут корабль «Восток-1» с Юрием Гагариным на борту со скоростью около 28000 км в час совершил по орбите полный оборот вокруг земного шара и благополучно опустился на Землю</a:t>
            </a:r>
          </a:p>
        </p:txBody>
      </p:sp>
      <p:pic>
        <p:nvPicPr>
          <p:cNvPr id="109575" name="Picture 7" descr="983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4114800"/>
            <a:ext cx="4114800" cy="2362200"/>
          </a:xfrm>
        </p:spPr>
      </p:pic>
      <p:sp>
        <p:nvSpPr>
          <p:cNvPr id="109577" name="Rectangle 9"/>
          <p:cNvSpPr>
            <a:spLocks noGrp="1" noChangeArrowheads="1"/>
          </p:cNvSpPr>
          <p:nvPr>
            <p:ph type="title"/>
          </p:nvPr>
        </p:nvSpPr>
        <p:spPr>
          <a:xfrm>
            <a:off x="-1219200" y="-152400"/>
            <a:ext cx="8229600" cy="1139825"/>
          </a:xfrm>
        </p:spPr>
        <p:txBody>
          <a:bodyPr/>
          <a:lstStyle/>
          <a:p>
            <a:r>
              <a:rPr lang="ru-RU" sz="3600"/>
              <a:t>Здравствуй, Земля!</a:t>
            </a:r>
          </a:p>
        </p:txBody>
      </p:sp>
      <p:pic>
        <p:nvPicPr>
          <p:cNvPr id="109578" name="Picture 10" descr="98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914400"/>
            <a:ext cx="3810000" cy="2847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3505200" y="228600"/>
            <a:ext cx="52578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i="1"/>
              <a:t>…Знаете, каким он парнем был, </a:t>
            </a:r>
          </a:p>
          <a:p>
            <a:r>
              <a:rPr lang="ru-RU" sz="2400" i="1"/>
              <a:t>Тот, кто тропку звездную открыл.</a:t>
            </a:r>
          </a:p>
          <a:p>
            <a:endParaRPr lang="ru-RU" sz="2400" i="1"/>
          </a:p>
          <a:p>
            <a:r>
              <a:rPr lang="ru-RU" sz="2400" i="1"/>
              <a:t>В той степной дали</a:t>
            </a:r>
          </a:p>
          <a:p>
            <a:r>
              <a:rPr lang="ru-RU" sz="2400" i="1"/>
              <a:t>Первый старт с Земли</a:t>
            </a:r>
          </a:p>
          <a:p>
            <a:r>
              <a:rPr lang="ru-RU" sz="2400" i="1"/>
              <a:t>Был признаньем ей </a:t>
            </a:r>
          </a:p>
          <a:p>
            <a:r>
              <a:rPr lang="ru-RU" sz="2400" i="1"/>
              <a:t>в любви…</a:t>
            </a:r>
          </a:p>
          <a:p>
            <a:endParaRPr lang="ru-RU" sz="2400" i="1"/>
          </a:p>
          <a:p>
            <a:endParaRPr lang="ru-RU" sz="2400"/>
          </a:p>
        </p:txBody>
      </p:sp>
      <p:pic>
        <p:nvPicPr>
          <p:cNvPr id="102405" name="Picture 5" descr="97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"/>
            <a:ext cx="2600325" cy="3810000"/>
          </a:xfrm>
          <a:prstGeom prst="rect">
            <a:avLst/>
          </a:prstGeom>
          <a:noFill/>
        </p:spPr>
      </p:pic>
      <p:pic>
        <p:nvPicPr>
          <p:cNvPr id="102406" name="Picture 6" descr="97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514600"/>
            <a:ext cx="2387600" cy="4114800"/>
          </a:xfrm>
          <a:prstGeom prst="rect">
            <a:avLst/>
          </a:prstGeom>
          <a:noFill/>
        </p:spPr>
      </p:pic>
      <p:pic>
        <p:nvPicPr>
          <p:cNvPr id="102408" name="Picture 8" descr="98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114800"/>
            <a:ext cx="4800600" cy="256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143000"/>
            <a:ext cx="7477125" cy="1143000"/>
          </a:xfrm>
        </p:spPr>
        <p:txBody>
          <a:bodyPr/>
          <a:lstStyle/>
          <a:p>
            <a:endParaRPr lang="ru-RU" sz="2400" i="1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57200"/>
            <a:ext cx="7508875" cy="2287588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tx2"/>
                </a:solidFill>
              </a:rPr>
              <a:t>    За героический подвиг – первый полет в космос, </a:t>
            </a:r>
            <a:endParaRPr lang="en-US" sz="240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tx2"/>
                </a:solidFill>
              </a:rPr>
              <a:t>    летчику-космонавту майору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tx2"/>
                </a:solidFill>
              </a:rPr>
              <a:t>    Гагарину Юрию Алексеевичу присвоено звание Героя Советского Союза с вручением медали «Золотая Звезда»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/>
              <a:t>                       </a:t>
            </a:r>
          </a:p>
        </p:txBody>
      </p:sp>
      <p:pic>
        <p:nvPicPr>
          <p:cNvPr id="115716" name="Picture 4" descr="98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514600"/>
            <a:ext cx="6705600" cy="362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4" descr="97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2333625" cy="3810000"/>
          </a:xfrm>
          <a:prstGeom prst="rect">
            <a:avLst/>
          </a:prstGeom>
          <a:noFill/>
        </p:spPr>
      </p:pic>
      <p:pic>
        <p:nvPicPr>
          <p:cNvPr id="125957" name="Picture 5" descr="97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28600"/>
            <a:ext cx="2209800" cy="3810000"/>
          </a:xfrm>
          <a:prstGeom prst="rect">
            <a:avLst/>
          </a:prstGeom>
          <a:noFill/>
        </p:spPr>
      </p:pic>
      <p:pic>
        <p:nvPicPr>
          <p:cNvPr id="125958" name="Picture 6" descr="976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505200"/>
            <a:ext cx="2681288" cy="2743200"/>
          </a:xfrm>
          <a:prstGeom prst="rect">
            <a:avLst/>
          </a:prstGeom>
          <a:noFill/>
        </p:spPr>
      </p:pic>
      <p:pic>
        <p:nvPicPr>
          <p:cNvPr id="125959" name="Picture 7" descr="image25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228600"/>
            <a:ext cx="3810000" cy="2686050"/>
          </a:xfrm>
          <a:prstGeom prst="rect">
            <a:avLst/>
          </a:prstGeom>
          <a:noFill/>
        </p:spPr>
      </p:pic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152400" y="4419600"/>
            <a:ext cx="314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Ю.А. Гагарин и В.Н. Терешкова</a:t>
            </a:r>
          </a:p>
        </p:txBody>
      </p: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2819400" y="2995613"/>
            <a:ext cx="386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Космонавт Леонов с матерью Гагарина</a:t>
            </a:r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6386513" y="4114800"/>
            <a:ext cx="27574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/>
              <a:t>Анна Тимофеевна Гагарина</a:t>
            </a:r>
          </a:p>
          <a:p>
            <a:r>
              <a:rPr lang="ru-RU" sz="1400"/>
              <a:t>возлагает цветы к бюсту Героя</a:t>
            </a:r>
          </a:p>
        </p:txBody>
      </p:sp>
      <p:sp>
        <p:nvSpPr>
          <p:cNvPr id="125964" name="Text Box 12"/>
          <p:cNvSpPr txBox="1">
            <a:spLocks noChangeArrowheads="1"/>
          </p:cNvSpPr>
          <p:nvPr/>
        </p:nvSpPr>
        <p:spPr bwMode="auto">
          <a:xfrm>
            <a:off x="3505200" y="6324600"/>
            <a:ext cx="4519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Сергей Павлович Королев руководит полетом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1139825"/>
            <a:ext cx="8229600" cy="1139825"/>
          </a:xfrm>
        </p:spPr>
        <p:txBody>
          <a:bodyPr/>
          <a:lstStyle/>
          <a:p>
            <a:endParaRPr lang="ru-RU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27 марта 1968 года </a:t>
            </a:r>
          </a:p>
          <a:p>
            <a:pPr>
              <a:buFont typeface="Wingdings" pitchFamily="2" charset="2"/>
              <a:buNone/>
            </a:pPr>
            <a:r>
              <a:rPr lang="ru-RU"/>
              <a:t>   Юрий Алексеевич Гагарин</a:t>
            </a:r>
          </a:p>
          <a:p>
            <a:pPr>
              <a:buFont typeface="Wingdings" pitchFamily="2" charset="2"/>
              <a:buNone/>
            </a:pPr>
            <a:r>
              <a:rPr lang="ru-RU"/>
              <a:t>   погиб при испытаниях</a:t>
            </a:r>
          </a:p>
          <a:p>
            <a:pPr>
              <a:buFont typeface="Wingdings" pitchFamily="2" charset="2"/>
              <a:buNone/>
            </a:pPr>
            <a:r>
              <a:rPr lang="ru-RU"/>
              <a:t>   нового самолета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304800" y="533400"/>
            <a:ext cx="45720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</a:rPr>
              <a:t>Знаете, каким он парнем был!</a:t>
            </a:r>
          </a:p>
          <a:p>
            <a:r>
              <a:rPr lang="ru-RU" sz="2400">
                <a:solidFill>
                  <a:schemeClr val="tx2"/>
                </a:solidFill>
              </a:rPr>
              <a:t>Нет, не «был»! </a:t>
            </a:r>
          </a:p>
          <a:p>
            <a:r>
              <a:rPr lang="ru-RU" sz="2400">
                <a:solidFill>
                  <a:schemeClr val="tx2"/>
                </a:solidFill>
              </a:rPr>
              <a:t>Ведь смерть он победил! </a:t>
            </a:r>
          </a:p>
          <a:p>
            <a:endParaRPr lang="ru-RU" sz="2400">
              <a:solidFill>
                <a:schemeClr val="tx2"/>
              </a:solidFill>
            </a:endParaRPr>
          </a:p>
          <a:p>
            <a:r>
              <a:rPr lang="ru-RU" sz="2400">
                <a:solidFill>
                  <a:schemeClr val="tx2"/>
                </a:solidFill>
              </a:rPr>
              <a:t>Слышишь дальний гром?</a:t>
            </a:r>
          </a:p>
          <a:p>
            <a:r>
              <a:rPr lang="ru-RU" sz="2400">
                <a:solidFill>
                  <a:schemeClr val="tx2"/>
                </a:solidFill>
              </a:rPr>
              <a:t>Видишь: это он</a:t>
            </a:r>
          </a:p>
          <a:p>
            <a:r>
              <a:rPr lang="ru-RU" sz="2400">
                <a:solidFill>
                  <a:schemeClr val="tx2"/>
                </a:solidFill>
              </a:rPr>
              <a:t>Вновь идет на космодром…</a:t>
            </a:r>
          </a:p>
          <a:p>
            <a:endParaRPr lang="ru-RU" sz="2400">
              <a:solidFill>
                <a:schemeClr val="tx2"/>
              </a:solidFill>
            </a:endParaRPr>
          </a:p>
          <a:p>
            <a:endParaRPr lang="ru-RU" sz="2400">
              <a:solidFill>
                <a:schemeClr val="tx2"/>
              </a:solidFill>
            </a:endParaRPr>
          </a:p>
          <a:p>
            <a:r>
              <a:rPr lang="ru-RU" sz="2400">
                <a:solidFill>
                  <a:schemeClr val="tx2"/>
                </a:solidFill>
              </a:rPr>
              <a:t>Говорит: «Поехали!»</a:t>
            </a:r>
          </a:p>
          <a:p>
            <a:r>
              <a:rPr lang="ru-RU" sz="2400">
                <a:solidFill>
                  <a:schemeClr val="tx2"/>
                </a:solidFill>
              </a:rPr>
              <a:t>И живой звездой,</a:t>
            </a:r>
          </a:p>
          <a:p>
            <a:r>
              <a:rPr lang="ru-RU" sz="2400">
                <a:solidFill>
                  <a:schemeClr val="tx2"/>
                </a:solidFill>
              </a:rPr>
              <a:t>Словно вдоль по Питерской,</a:t>
            </a:r>
          </a:p>
          <a:p>
            <a:r>
              <a:rPr lang="ru-RU" sz="2400">
                <a:solidFill>
                  <a:schemeClr val="tx2"/>
                </a:solidFill>
              </a:rPr>
              <a:t>Несётся над Землёй!</a:t>
            </a:r>
          </a:p>
        </p:txBody>
      </p:sp>
      <p:pic>
        <p:nvPicPr>
          <p:cNvPr id="130053" name="Picture 5" descr="97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609600"/>
            <a:ext cx="394335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-228600"/>
            <a:ext cx="8229600" cy="1143000"/>
          </a:xfrm>
        </p:spPr>
        <p:txBody>
          <a:bodyPr/>
          <a:lstStyle/>
          <a:p>
            <a:r>
              <a:rPr lang="ru-RU" sz="3600"/>
              <a:t>Родом из </a:t>
            </a:r>
            <a:r>
              <a:rPr lang="ru-RU" sz="4000"/>
              <a:t>детства</a:t>
            </a:r>
            <a:r>
              <a:rPr lang="ru-RU" sz="3600"/>
              <a:t>…</a:t>
            </a:r>
          </a:p>
        </p:txBody>
      </p:sp>
      <p:pic>
        <p:nvPicPr>
          <p:cNvPr id="17415" name="Picture 7" descr="976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809625"/>
            <a:ext cx="4114800" cy="3684588"/>
          </a:xfrm>
        </p:spPr>
      </p:pic>
      <p:sp>
        <p:nvSpPr>
          <p:cNvPr id="1741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4876800"/>
            <a:ext cx="8229600" cy="2171700"/>
          </a:xfrm>
        </p:spPr>
        <p:txBody>
          <a:bodyPr/>
          <a:lstStyle/>
          <a:p>
            <a:r>
              <a:rPr lang="ru-RU" sz="2800"/>
              <a:t>Здесь, в деревне Клушино, Гжатского района Смоленской области, 9 марта 1934 года родился </a:t>
            </a:r>
          </a:p>
          <a:p>
            <a:pPr>
              <a:buFontTx/>
              <a:buNone/>
            </a:pPr>
            <a:r>
              <a:rPr lang="ru-RU" sz="2800"/>
              <a:t>   Юрий Гагарин</a:t>
            </a:r>
          </a:p>
        </p:txBody>
      </p:sp>
      <p:pic>
        <p:nvPicPr>
          <p:cNvPr id="17416" name="Picture 8" descr="ho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838200"/>
            <a:ext cx="4267200" cy="3668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ru-RU" sz="2800"/>
              <a:t>Из рассказа Ю.А. Гагарина «Вижу Землю…»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381000" y="4953000"/>
            <a:ext cx="8229600" cy="21717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/>
              <a:t>«…Мой отец, Алексей Иванович, приучал нас, трех сыновей и дочь, уметь все делать самим: и лошадь запрячь, и забор поправить, и топор насадить. Мама Анна Тимофеевна удивительно много читала и могла ответить  почти на любой вопрос. Она была для нас неисчерпаемым источником жизненной мудрости…»</a:t>
            </a:r>
          </a:p>
        </p:txBody>
      </p:sp>
      <p:pic>
        <p:nvPicPr>
          <p:cNvPr id="21517" name="Picture 1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838200"/>
            <a:ext cx="3011488" cy="3962400"/>
          </a:xfrm>
        </p:spPr>
      </p:pic>
      <p:pic>
        <p:nvPicPr>
          <p:cNvPr id="21518" name="Picture 1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35663" y="914400"/>
            <a:ext cx="3071812" cy="3962400"/>
          </a:xfrm>
        </p:spPr>
      </p:pic>
      <p:pic>
        <p:nvPicPr>
          <p:cNvPr id="21519" name="Picture 15" descr="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066800"/>
            <a:ext cx="259715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zemlan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4248150"/>
            <a:ext cx="2376488" cy="2239963"/>
          </a:xfrm>
          <a:prstGeom prst="rect">
            <a:avLst/>
          </a:prstGeom>
          <a:noFill/>
        </p:spPr>
      </p:pic>
      <p:pic>
        <p:nvPicPr>
          <p:cNvPr id="32773" name="Picture 5" descr="97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85800"/>
            <a:ext cx="2711450" cy="4953000"/>
          </a:xfrm>
          <a:prstGeom prst="rect">
            <a:avLst/>
          </a:prstGeom>
          <a:noFill/>
        </p:spPr>
      </p:pic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465513" y="762000"/>
            <a:ext cx="5678487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000"/>
              <a:t>«К учению я относился серьезно. Не гнался </a:t>
            </a:r>
          </a:p>
          <a:p>
            <a:r>
              <a:rPr lang="ru-RU" sz="2000"/>
              <a:t>за хорошими отметками, а просто хотел знать </a:t>
            </a:r>
          </a:p>
          <a:p>
            <a:r>
              <a:rPr lang="ru-RU" sz="2000"/>
              <a:t>как можно больше, научиться всему как можно быстрее. </a:t>
            </a:r>
          </a:p>
          <a:p>
            <a:r>
              <a:rPr lang="ru-RU" sz="2000"/>
              <a:t>В школу я пошел 1 сентября 1941 года. </a:t>
            </a:r>
          </a:p>
          <a:p>
            <a:r>
              <a:rPr lang="ru-RU" sz="2000"/>
              <a:t>Шла война…</a:t>
            </a:r>
          </a:p>
          <a:p>
            <a:r>
              <a:rPr lang="ru-RU" sz="2000"/>
              <a:t>Тогда я впервые увидел, как летчик подбитого самолета сумел посадить свой истребитель и спасти товарища. Я никогда не забуду их мужества: - сам погибай, а товарища выручай.»</a:t>
            </a:r>
          </a:p>
          <a:p>
            <a:endParaRPr lang="ru-RU" sz="2000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3352800" y="5410200"/>
            <a:ext cx="29241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000" i="1"/>
              <a:t>Землянка, где в годы </a:t>
            </a:r>
          </a:p>
          <a:p>
            <a:r>
              <a:rPr lang="ru-RU" sz="2000" i="1"/>
              <a:t>оккупации жила семья </a:t>
            </a:r>
          </a:p>
          <a:p>
            <a:r>
              <a:rPr lang="ru-RU" sz="2000" i="1"/>
              <a:t>Гагариных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r>
              <a:rPr lang="ru-RU"/>
              <a:t>     Годы учебы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00200"/>
            <a:ext cx="4038600" cy="3886200"/>
          </a:xfrm>
        </p:spPr>
        <p:txBody>
          <a:bodyPr/>
          <a:lstStyle/>
          <a:p>
            <a:r>
              <a:rPr lang="ru-RU" sz="2000"/>
              <a:t>В 1949 году Юра начал учебу в ремесленном училище и получил специальность формовщика литейного цеха</a:t>
            </a:r>
          </a:p>
          <a:p>
            <a:r>
              <a:rPr lang="ru-RU" sz="2000"/>
              <a:t>После окончания училища – индустриальный техникум в Саратове. Занимался в физическом кружке. </a:t>
            </a:r>
          </a:p>
          <a:p>
            <a:r>
              <a:rPr lang="ru-RU" sz="2000"/>
              <a:t>«С доклада о работах Циолковского началась моя «космическая» биография…</a:t>
            </a:r>
          </a:p>
          <a:p>
            <a:pPr>
              <a:buFont typeface="Wingdings" pitchFamily="2" charset="2"/>
              <a:buNone/>
            </a:pPr>
            <a:r>
              <a:rPr lang="ru-RU" sz="2000"/>
              <a:t>      Во мне родился летчик.»</a:t>
            </a:r>
          </a:p>
          <a:p>
            <a:pPr>
              <a:buFont typeface="Wingdings" pitchFamily="2" charset="2"/>
              <a:buNone/>
            </a:pPr>
            <a:r>
              <a:rPr lang="ru-RU" sz="2000"/>
              <a:t>      Начались занятия в         аэроклубе.</a:t>
            </a:r>
          </a:p>
          <a:p>
            <a:pPr>
              <a:buFont typeface="Wingdings" pitchFamily="2" charset="2"/>
              <a:buNone/>
            </a:pPr>
            <a:endParaRPr lang="ru-RU" sz="2000"/>
          </a:p>
          <a:p>
            <a:pPr>
              <a:buFont typeface="Wingdings" pitchFamily="2" charset="2"/>
              <a:buNone/>
            </a:pPr>
            <a:endParaRPr lang="ru-RU" sz="2000"/>
          </a:p>
        </p:txBody>
      </p:sp>
      <p:pic>
        <p:nvPicPr>
          <p:cNvPr id="35847" name="Picture 7" descr="978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1600" y="609600"/>
            <a:ext cx="3587750" cy="571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524000" y="152400"/>
            <a:ext cx="6256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Оренбургское авиационное училище</a:t>
            </a:r>
          </a:p>
        </p:txBody>
      </p:sp>
      <p:pic>
        <p:nvPicPr>
          <p:cNvPr id="44040" name="Picture 8" descr="зрач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762000"/>
            <a:ext cx="6705600" cy="4208463"/>
          </a:xfrm>
          <a:prstGeom prst="rect">
            <a:avLst/>
          </a:prstGeom>
          <a:noFill/>
        </p:spPr>
      </p:pic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1600200" y="5181600"/>
            <a:ext cx="5010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i="1"/>
              <a:t>…Потому, потому что мы пилоты, </a:t>
            </a:r>
          </a:p>
          <a:p>
            <a:r>
              <a:rPr lang="ru-RU" sz="2000" i="1"/>
              <a:t>небо - наш, небо – наш любимый дом.</a:t>
            </a:r>
          </a:p>
          <a:p>
            <a:r>
              <a:rPr lang="ru-RU" sz="2000" i="1"/>
              <a:t>Первым делом, первым делом самолеты.</a:t>
            </a:r>
          </a:p>
          <a:p>
            <a:r>
              <a:rPr lang="ru-RU" sz="2000" i="1"/>
              <a:t>Ну, а девушки? А девушки – потом…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243888" cy="1314450"/>
          </a:xfrm>
        </p:spPr>
        <p:txBody>
          <a:bodyPr/>
          <a:lstStyle/>
          <a:p>
            <a:r>
              <a:rPr lang="ru-RU" sz="3200"/>
              <a:t>                                </a:t>
            </a:r>
            <a:r>
              <a:rPr lang="ru-RU" sz="3200" i="1"/>
              <a:t>Счастливое время</a:t>
            </a:r>
          </a:p>
        </p:txBody>
      </p:sp>
      <p:pic>
        <p:nvPicPr>
          <p:cNvPr id="63494" name="Picture 6" descr="972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417513"/>
            <a:ext cx="4191000" cy="2944812"/>
          </a:xfrm>
        </p:spPr>
      </p:pic>
      <p:sp>
        <p:nvSpPr>
          <p:cNvPr id="63496" name="Rectangle 8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sz="2800"/>
              <a:t>«Многое дал мне Оренбург – и семью, и власть над самолетом. </a:t>
            </a:r>
          </a:p>
          <a:p>
            <a:pPr>
              <a:buFont typeface="Wingdings" pitchFamily="2" charset="2"/>
              <a:buNone/>
            </a:pPr>
            <a:endParaRPr lang="ru-RU" sz="2800"/>
          </a:p>
          <a:p>
            <a:r>
              <a:rPr lang="ru-RU" sz="2800"/>
              <a:t>Из приуральских степей – на Север. Там – служба.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Там – практика.»</a:t>
            </a:r>
          </a:p>
        </p:txBody>
      </p:sp>
      <p:pic>
        <p:nvPicPr>
          <p:cNvPr id="63497" name="Picture 9" descr="979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3505200"/>
            <a:ext cx="3241675" cy="3209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 descr="97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657600"/>
            <a:ext cx="2727325" cy="2819400"/>
          </a:xfrm>
          <a:prstGeom prst="rect">
            <a:avLst/>
          </a:prstGeom>
          <a:noFill/>
        </p:spPr>
      </p:pic>
      <p:pic>
        <p:nvPicPr>
          <p:cNvPr id="73733" name="Picture 5" descr="97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066800"/>
            <a:ext cx="2538413" cy="5181600"/>
          </a:xfrm>
          <a:prstGeom prst="rect">
            <a:avLst/>
          </a:prstGeom>
          <a:noFill/>
        </p:spPr>
      </p:pic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1600200" y="179388"/>
            <a:ext cx="60753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В отряде будущих космонавтов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3048000" y="3657600"/>
            <a:ext cx="3614738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В марте 1959 года – вызов </a:t>
            </a:r>
          </a:p>
          <a:p>
            <a:r>
              <a:rPr lang="ru-RU"/>
              <a:t>в Москву, в отряд космонавтов. </a:t>
            </a:r>
          </a:p>
          <a:p>
            <a:r>
              <a:rPr lang="ru-RU"/>
              <a:t>Изучение основ ракетной и </a:t>
            </a:r>
          </a:p>
          <a:p>
            <a:r>
              <a:rPr lang="ru-RU"/>
              <a:t>космической техники, астроно-</a:t>
            </a:r>
          </a:p>
          <a:p>
            <a:r>
              <a:rPr lang="ru-RU"/>
              <a:t>мии, геофизики, медицины. </a:t>
            </a:r>
          </a:p>
          <a:p>
            <a:r>
              <a:rPr lang="ru-RU"/>
              <a:t>Физическая подготовка, </a:t>
            </a:r>
          </a:p>
          <a:p>
            <a:r>
              <a:rPr lang="ru-RU"/>
              <a:t>испытания в сурдокамере, </a:t>
            </a:r>
          </a:p>
          <a:p>
            <a:r>
              <a:rPr lang="ru-RU"/>
              <a:t>на центрифуге, </a:t>
            </a:r>
          </a:p>
          <a:p>
            <a:r>
              <a:rPr lang="ru-RU"/>
              <a:t>подготовка к перегрузкам и </a:t>
            </a:r>
          </a:p>
          <a:p>
            <a:r>
              <a:rPr lang="ru-RU"/>
              <a:t>невесомости.</a:t>
            </a:r>
          </a:p>
        </p:txBody>
      </p:sp>
      <p:pic>
        <p:nvPicPr>
          <p:cNvPr id="73738" name="Picture 10" descr="98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914400"/>
            <a:ext cx="4419600" cy="2474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258888"/>
          </a:xfrm>
        </p:spPr>
        <p:txBody>
          <a:bodyPr/>
          <a:lstStyle/>
          <a:p>
            <a:r>
              <a:rPr lang="ru-RU"/>
              <a:t>12 апреля 1961 года</a:t>
            </a: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Московское время 9 часов 05 минут</a:t>
            </a:r>
          </a:p>
          <a:p>
            <a:pPr>
              <a:lnSpc>
                <a:spcPct val="80000"/>
              </a:lnSpc>
            </a:pPr>
            <a:r>
              <a:rPr lang="ru-RU" sz="2400"/>
              <a:t>-Пуск!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/>
          </a:p>
          <a:p>
            <a:pPr>
              <a:lnSpc>
                <a:spcPct val="80000"/>
              </a:lnSpc>
            </a:pPr>
            <a:r>
              <a:rPr lang="ru-RU" sz="2400"/>
              <a:t>…Пламень был и гром,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Замер космодром,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И сказал негромко он: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Он сказал: «Поехали!»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Он взмахнул рукой.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Словно вдоль по    Питерской,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Пронёсся над Землёй…</a:t>
            </a:r>
          </a:p>
        </p:txBody>
      </p:sp>
      <p:sp>
        <p:nvSpPr>
          <p:cNvPr id="91142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2400"/>
          </a:p>
        </p:txBody>
      </p:sp>
      <p:pic>
        <p:nvPicPr>
          <p:cNvPr id="91140" name="Picture 4" descr="99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3750" y="1143000"/>
            <a:ext cx="4137025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отрудничество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636</Words>
  <Application>Microsoft Office PowerPoint</Application>
  <PresentationFormat>Экран (4:3)</PresentationFormat>
  <Paragraphs>99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Разрез</vt:lpstr>
      <vt:lpstr>Сотрудничество</vt:lpstr>
      <vt:lpstr>Клен</vt:lpstr>
      <vt:lpstr>Слои</vt:lpstr>
      <vt:lpstr>Склон</vt:lpstr>
      <vt:lpstr>Круги</vt:lpstr>
      <vt:lpstr>Орбита</vt:lpstr>
      <vt:lpstr>Первый космонавт Земли</vt:lpstr>
      <vt:lpstr>Родом из детства…</vt:lpstr>
      <vt:lpstr>Из рассказа Ю.А. Гагарина «Вижу Землю…»</vt:lpstr>
      <vt:lpstr>Слайд 4</vt:lpstr>
      <vt:lpstr>     Годы учебы</vt:lpstr>
      <vt:lpstr>Слайд 6</vt:lpstr>
      <vt:lpstr>                                Счастливое время</vt:lpstr>
      <vt:lpstr>Слайд 8</vt:lpstr>
      <vt:lpstr>12 апреля 1961 года</vt:lpstr>
      <vt:lpstr>Слайд 10</vt:lpstr>
      <vt:lpstr>Здравствуй, Земля!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1</cp:lastModifiedBy>
  <cp:revision>49</cp:revision>
  <cp:lastPrinted>1601-01-01T00:00:00Z</cp:lastPrinted>
  <dcterms:created xsi:type="dcterms:W3CDTF">1601-01-01T00:00:00Z</dcterms:created>
  <dcterms:modified xsi:type="dcterms:W3CDTF">2011-03-28T11:23:46Z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